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6" r:id="rId5"/>
    <p:sldId id="271" r:id="rId6"/>
    <p:sldId id="267" r:id="rId7"/>
    <p:sldId id="268" r:id="rId8"/>
    <p:sldId id="269" r:id="rId9"/>
    <p:sldId id="270" r:id="rId10"/>
    <p:sldId id="261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>
        <p:scale>
          <a:sx n="62" d="100"/>
          <a:sy n="62" d="100"/>
        </p:scale>
        <p:origin x="-64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odru.ru/" TargetMode="External"/><Relationship Id="rId2" Type="http://schemas.openxmlformats.org/officeDocument/2006/relationships/hyperlink" Target="http://artyx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85728"/>
            <a:ext cx="7854696" cy="2071702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/>
              <a:t>Выпускная работа</a:t>
            </a:r>
          </a:p>
          <a:p>
            <a:pPr algn="ctr"/>
            <a:r>
              <a:rPr lang="ru-RU" sz="1900" dirty="0" smtClean="0"/>
              <a:t>Слушателя курсов повышения квалификации</a:t>
            </a:r>
          </a:p>
          <a:p>
            <a:pPr algn="ctr"/>
            <a:r>
              <a:rPr lang="ru-RU" sz="1900" dirty="0" smtClean="0"/>
              <a:t>«Методическое сопровождение и подготовка педагогов к работе с одаренными детьми»</a:t>
            </a:r>
          </a:p>
          <a:p>
            <a:pPr algn="ctr"/>
            <a:r>
              <a:rPr lang="ru-RU" sz="1900" dirty="0" smtClean="0"/>
              <a:t>Проект «</a:t>
            </a:r>
            <a:r>
              <a:rPr lang="ru-RU" sz="2000" b="1" dirty="0" smtClean="0"/>
              <a:t>«Формирование интереса к изделиям декоративно-прикладного творчества народов Севера»</a:t>
            </a:r>
            <a:r>
              <a:rPr lang="ru-RU" sz="1900" dirty="0" smtClean="0"/>
              <a:t>»</a:t>
            </a:r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2714620"/>
            <a:ext cx="729738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Выполнили:</a:t>
            </a:r>
          </a:p>
          <a:p>
            <a:pPr algn="r"/>
            <a:r>
              <a:rPr lang="ru-RU" dirty="0" smtClean="0"/>
              <a:t>Амирасланов Тимур Витальевич, учитель информатики,</a:t>
            </a:r>
          </a:p>
          <a:p>
            <a:pPr algn="r"/>
            <a:r>
              <a:rPr lang="ru-RU" dirty="0" smtClean="0"/>
              <a:t>МКУОШИ «</a:t>
            </a:r>
            <a:r>
              <a:rPr lang="ru-RU" dirty="0" err="1" smtClean="0"/>
              <a:t>Салемальская</a:t>
            </a:r>
            <a:r>
              <a:rPr lang="ru-RU" dirty="0" smtClean="0"/>
              <a:t> школа-интернат».</a:t>
            </a:r>
          </a:p>
          <a:p>
            <a:pPr algn="r"/>
            <a:r>
              <a:rPr lang="ru-RU" dirty="0" smtClean="0"/>
              <a:t>Макушина Алена Ивановна, учитель ИЗО,</a:t>
            </a:r>
          </a:p>
          <a:p>
            <a:pPr algn="r"/>
            <a:r>
              <a:rPr lang="ru-RU" dirty="0" smtClean="0"/>
              <a:t>МБОУ «</a:t>
            </a:r>
            <a:r>
              <a:rPr lang="ru-RU" dirty="0" err="1" smtClean="0"/>
              <a:t>Мужевская</a:t>
            </a:r>
            <a:r>
              <a:rPr lang="ru-RU" dirty="0" smtClean="0"/>
              <a:t> СОШ им. Н.В. Архангельского».</a:t>
            </a:r>
          </a:p>
          <a:p>
            <a:pPr algn="r"/>
            <a:r>
              <a:rPr lang="ru-RU" dirty="0" err="1" smtClean="0"/>
              <a:t>Попрыга</a:t>
            </a:r>
            <a:r>
              <a:rPr lang="ru-RU" dirty="0" smtClean="0"/>
              <a:t> Ольга Алексеевна, педагог дополнительного образования,</a:t>
            </a:r>
          </a:p>
          <a:p>
            <a:pPr algn="r"/>
            <a:r>
              <a:rPr lang="ru-RU" dirty="0" smtClean="0"/>
              <a:t>МУ ДО ДДТ «Левша» </a:t>
            </a:r>
            <a:r>
              <a:rPr lang="ru-RU" dirty="0" err="1" smtClean="0"/>
              <a:t>п.Харп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Салехард </a:t>
            </a:r>
          </a:p>
          <a:p>
            <a:pPr algn="ctr"/>
            <a:r>
              <a:rPr lang="ru-RU" dirty="0" smtClean="0"/>
              <a:t>2014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57224" y="785794"/>
            <a:ext cx="5072098" cy="5214974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Список литературы:</a:t>
            </a:r>
            <a:endParaRPr lang="ru-RU" dirty="0" smtClean="0"/>
          </a:p>
          <a:p>
            <a:pPr lvl="0"/>
            <a:r>
              <a:rPr lang="ru-RU" dirty="0" smtClean="0"/>
              <a:t>Каплан Н.И. Тропою Северных оленей. Декоративно-прикладное искусство народов Крайнего Севера. Изд-во «Аврора» - Ленинград. 1974. С.356.  С.12-16, 18</a:t>
            </a:r>
          </a:p>
          <a:p>
            <a:pPr lvl="0"/>
            <a:r>
              <a:rPr lang="ru-RU" dirty="0" smtClean="0"/>
              <a:t>Сельскому учителю о народных художественных ремеслах Сибири и Дальнего Востока: Кн. для учителя/Сост. Т. Б. </a:t>
            </a:r>
            <a:r>
              <a:rPr lang="ru-RU" dirty="0" err="1" smtClean="0"/>
              <a:t>Митлянская</a:t>
            </a:r>
            <a:r>
              <a:rPr lang="ru-RU" dirty="0" smtClean="0"/>
              <a:t>.- М.: Просвещение, 1983. - 256 с, ил., 40 л. ил.</a:t>
            </a:r>
          </a:p>
          <a:p>
            <a:pPr lvl="0"/>
            <a:r>
              <a:rPr lang="ru-RU" dirty="0" smtClean="0">
                <a:solidFill>
                  <a:schemeClr val="accent2"/>
                </a:solidFill>
                <a:hlinkClick r:id="rId2"/>
              </a:rPr>
              <a:t>http://artyx.ru</a:t>
            </a:r>
            <a:endParaRPr lang="ru-RU" dirty="0" smtClean="0">
              <a:solidFill>
                <a:schemeClr val="accent2"/>
              </a:solidFill>
            </a:endParaRPr>
          </a:p>
          <a:p>
            <a:pPr lvl="0"/>
            <a:r>
              <a:rPr lang="ru-RU" dirty="0" err="1" smtClean="0">
                <a:solidFill>
                  <a:schemeClr val="accent2"/>
                </a:solidFill>
                <a:hlinkClick r:id="rId3"/>
              </a:rPr>
              <a:t>www.narodru.ru</a:t>
            </a:r>
            <a:endParaRPr lang="ru-RU" dirty="0" smtClean="0">
              <a:solidFill>
                <a:schemeClr val="accent2"/>
              </a:solidFill>
            </a:endParaRPr>
          </a:p>
          <a:p>
            <a:pPr lvl="0"/>
            <a:r>
              <a:rPr lang="ru-RU" dirty="0" smtClean="0">
                <a:solidFill>
                  <a:schemeClr val="accent2"/>
                </a:solidFill>
              </a:rPr>
              <a:t>http://www.mvk-yamal.ru</a:t>
            </a:r>
          </a:p>
          <a:p>
            <a:endParaRPr lang="ru-RU" dirty="0"/>
          </a:p>
        </p:txBody>
      </p:sp>
      <p:pic>
        <p:nvPicPr>
          <p:cNvPr id="4098" name="Picture 2" descr="&amp;Scy;&amp;iecy;&amp;lcy;&amp;softcy;&amp;scy;&amp;kcy;&amp;ocy;&amp;mcy;&amp;ucy; &amp;ucy;&amp;chcy;&amp;icy;&amp;tcy;&amp;iecy;&amp;lcy;&amp;yucy; &amp;ocy; &amp;ncy;&amp;acy;&amp;rcy;&amp;ocy;&amp;dcy;&amp;ncy;&amp;ycy;&amp;khcy; &amp;khcy;&amp;ucy;&amp;dcy;&amp;ocy;&amp;zhcy;&amp;iecy;&amp;scy;&amp;tcy;&amp;vcy;&amp;iecy;&amp;ncy;&amp;ncy;&amp;ycy;&amp;khcy; &amp;rcy;&amp;iecy;&amp;mcy;&amp;iecy;&amp;scy;&amp;lcy;&amp;acy;&amp;khcy; &amp;Scy;&amp;icy;&amp;bcy;&amp;icy;&amp;rcy;&amp;icy; &amp;icy; &amp;Dcy;&amp;acy;&amp;lcy;&amp;softcy;&amp;ncy;&amp;iecy;&amp;gcy;&amp;ocy; &amp;Vcy;&amp;ocy;&amp;scy;&amp;tcy;&amp;ocy;&amp;kcy;&amp;acy; - &amp;Tcy;. &amp;Bcy;. &amp;Mcy;&amp;icy;&amp;tcy;&amp;lcy;&amp;yacy;&amp;ncy;&amp;scy;&amp;kcy;&amp;a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44104">
            <a:off x="6607061" y="3716898"/>
            <a:ext cx="1938387" cy="2918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Vcy;&amp;ycy;&amp;scy;&amp;tcy;&amp;acy;&amp;vcy;&amp;kcy;&amp;acy; ''&amp;Vcy;&amp;rcy;&amp;iecy;&amp;mcy;&amp;yacy; &amp;mcy;&amp;acy;&amp;mcy;&amp;ocy;&amp;ncy;&amp;tcy;&amp;acy;''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0662" y="3786190"/>
            <a:ext cx="4215916" cy="2803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E:\Курсы\DSC_07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854098"/>
            <a:ext cx="3071834" cy="1727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" descr="C:\Documents and Settings\Admin\Рабочий стол\Проект\DSC_0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785794"/>
            <a:ext cx="3143272" cy="1768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85786" y="2714620"/>
            <a:ext cx="7685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5929354" cy="607220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	Актуальность проекта: </a:t>
            </a:r>
          </a:p>
          <a:p>
            <a:pPr>
              <a:buNone/>
            </a:pPr>
            <a:r>
              <a:rPr lang="ru-RU" dirty="0" smtClean="0"/>
              <a:t>	Испокон веков у населения угорских народов, так же, как и у любой другой народности сформированы свои традиционные виды декоративно – прикладного творчества. Это лоскутное шитьё, плетение украшений и вышивка бисером, резьба по дереву и кости, оформление изделий быта из бересты и др. </a:t>
            </a:r>
          </a:p>
          <a:p>
            <a:r>
              <a:rPr lang="ru-RU" dirty="0" smtClean="0"/>
              <a:t>Актуальность проекта состоит в необходимости сохранения традиций и культурного наследия коренных народов Севера, приобщение к ним  детей младшего подросткового возраста, через формирование интереса к изделиям декоративно-прикладного творчества.</a:t>
            </a:r>
          </a:p>
          <a:p>
            <a:r>
              <a:rPr lang="ru-RU" dirty="0" smtClean="0"/>
              <a:t>Основная идея проекта состоит в удовлетворении познавательной потребности детей младшего подросткового возраста о декоративно-прикладном творчестве народов Севера, богатстве и национальном своеобразии изделий используя выставочные экспозиции музея.</a:t>
            </a:r>
          </a:p>
        </p:txBody>
      </p:sp>
      <p:pic>
        <p:nvPicPr>
          <p:cNvPr id="11266" name="Picture 2" descr="http://3.bp.blogspot.com/-YOxn5Wswn10/UZ8LkU-A93I/AAAAAAAAEQ0/ksjzrAy_Lws/s1600/0110004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143116"/>
            <a:ext cx="2571768" cy="1662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0" name="Picture 6" descr="http://img0.liveinternet.ru/images/attach/c/10/109/57/109057280_1294145410_8.jpg"/>
          <p:cNvPicPr>
            <a:picLocks noChangeAspect="1" noChangeArrowheads="1"/>
          </p:cNvPicPr>
          <p:nvPr/>
        </p:nvPicPr>
        <p:blipFill>
          <a:blip r:embed="rId3" cstate="print"/>
          <a:srcRect t="6602" b="4265"/>
          <a:stretch>
            <a:fillRect/>
          </a:stretch>
        </p:blipFill>
        <p:spPr bwMode="auto">
          <a:xfrm>
            <a:off x="6143636" y="4429132"/>
            <a:ext cx="271464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858280" cy="6072206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b="1" dirty="0" smtClean="0"/>
              <a:t>	Цель: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Создать условия для формирования интереса к изделиям декоративно-прикладного творчества народов Севера, через музейное пространство.</a:t>
            </a:r>
          </a:p>
          <a:p>
            <a:pPr>
              <a:buNone/>
            </a:pPr>
            <a:r>
              <a:rPr lang="ru-RU" b="1" dirty="0" smtClean="0"/>
              <a:t>	Задачи:</a:t>
            </a:r>
            <a:endParaRPr lang="ru-RU" dirty="0" smtClean="0"/>
          </a:p>
          <a:p>
            <a:pPr lvl="0"/>
            <a:r>
              <a:rPr lang="ru-RU" dirty="0" smtClean="0"/>
              <a:t>Изучить среду музея им. И.С. </a:t>
            </a:r>
            <a:r>
              <a:rPr lang="ru-RU" dirty="0" err="1" smtClean="0"/>
              <a:t>Шемановского</a:t>
            </a:r>
            <a:endParaRPr lang="ru-RU" dirty="0" smtClean="0"/>
          </a:p>
          <a:p>
            <a:pPr lvl="0"/>
            <a:r>
              <a:rPr lang="ru-RU" dirty="0" smtClean="0"/>
              <a:t>Провести исследование о находящихся в музее экспонатах декоративно-прикладного творчества, способствующих формированию традиций народов Севера</a:t>
            </a:r>
          </a:p>
          <a:p>
            <a:pPr lvl="0"/>
            <a:r>
              <a:rPr lang="ru-RU" dirty="0" smtClean="0"/>
              <a:t>Отобрать способы работы с детьми: теоретические: анализ (процесс выявления отличительных черт), синтез информации (комбинация информации на основании определенного принципа)</a:t>
            </a:r>
            <a:r>
              <a:rPr lang="ru-RU" b="1" dirty="0" smtClean="0"/>
              <a:t>;</a:t>
            </a:r>
            <a:r>
              <a:rPr lang="ru-RU" dirty="0" smtClean="0"/>
              <a:t> практические: выполнение декоративно-прикладного изделия, разработка компьютерной презентации</a:t>
            </a:r>
          </a:p>
          <a:p>
            <a:pPr lvl="0"/>
            <a:r>
              <a:rPr lang="ru-RU" dirty="0" smtClean="0"/>
              <a:t>Создать дидактический материал, презентацию «Изделия декоративно-прикладного творчества народов Севера», для детей младшего подросткового возраста</a:t>
            </a:r>
          </a:p>
          <a:p>
            <a:pPr lvl="0"/>
            <a:r>
              <a:rPr lang="ru-RU" dirty="0" smtClean="0"/>
              <a:t>Привить интерес к  изделиям декоративно-прикладного творчества народов Севера</a:t>
            </a:r>
          </a:p>
          <a:p>
            <a:pPr>
              <a:buNone/>
            </a:pPr>
            <a:r>
              <a:rPr lang="ru-RU" dirty="0" smtClean="0"/>
              <a:t>	Возможным социально-экономическим эффектом данного проекта может стать создание условий для всестороннего развития, роста творческого потенциала личности и развития культуры, совершенствования нравственного сознания детей.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501122" cy="6072206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b="1" dirty="0" smtClean="0"/>
              <a:t>	Описание:</a:t>
            </a:r>
            <a:r>
              <a:rPr lang="ru-RU" dirty="0" smtClean="0"/>
              <a:t>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ru-RU" dirty="0" smtClean="0"/>
              <a:t>Мы </a:t>
            </a:r>
            <a:r>
              <a:rPr lang="ru-RU" dirty="0" smtClean="0"/>
              <a:t>хотим, чтобы у детей появился устойчивый интерес к декоративно-прикладным изделиям народов Севера, желание более глубоко изучить технологию их изготовления и создания собственного продукта. Для этого используется пространство музея им. И.С. </a:t>
            </a:r>
            <a:r>
              <a:rPr lang="ru-RU" dirty="0" err="1" smtClean="0"/>
              <a:t>Шемановского</a:t>
            </a:r>
            <a:r>
              <a:rPr lang="ru-RU" dirty="0" smtClean="0"/>
              <a:t>, накопленный в нем материал, создана презентация «Изделия декоративно-прикладного творчества народов Севера». </a:t>
            </a:r>
            <a:endParaRPr lang="en-US" dirty="0" smtClean="0"/>
          </a:p>
          <a:p>
            <a:pPr lvl="0">
              <a:buNone/>
            </a:pPr>
            <a:r>
              <a:rPr lang="ru-RU" dirty="0" smtClean="0"/>
              <a:t>	</a:t>
            </a:r>
            <a:r>
              <a:rPr lang="en-US" dirty="0" smtClean="0"/>
              <a:t>	</a:t>
            </a:r>
            <a:r>
              <a:rPr lang="ru-RU" dirty="0" smtClean="0"/>
              <a:t>Проведя </a:t>
            </a:r>
            <a:r>
              <a:rPr lang="ru-RU" dirty="0" smtClean="0"/>
              <a:t>экспресс-опрос участников проекта, мы поняли, что многим из них интересен вопрос декоративно-прикладного творчества народов Севера.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Также</a:t>
            </a:r>
            <a:r>
              <a:rPr lang="ru-RU" dirty="0" smtClean="0"/>
              <a:t>, согласно данных областного мониторинга качества образования (г. В. Новгород) мы выделили проблемы, которые отмечают обучающиеся:</a:t>
            </a:r>
          </a:p>
          <a:p>
            <a:pPr lvl="0"/>
            <a:r>
              <a:rPr lang="ru-RU" dirty="0" smtClean="0"/>
              <a:t>Проблема организации использования новых технологий (ИКТ).</a:t>
            </a:r>
          </a:p>
          <a:p>
            <a:pPr lvl="0"/>
            <a:r>
              <a:rPr lang="ru-RU" dirty="0" smtClean="0"/>
              <a:t>Материала должно быть больше, чем в учебнике.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Дети </a:t>
            </a:r>
            <a:r>
              <a:rPr lang="ru-RU" dirty="0" smtClean="0"/>
              <a:t>младшего подросткового возраста наиболее склонны к восприятию интерактивных технологий, так как они испытывают потребность в разнообразии и эмоциональности в совместной деятельности.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Проанализировав </a:t>
            </a:r>
            <a:r>
              <a:rPr lang="ru-RU" dirty="0" smtClean="0"/>
              <a:t>интересующие их вопросы, мы пришли к выводу, что в тех случаях, где традиционная подача материала не помогает, эффективным средством может стать интерактивная презентация. Поэтому основным продуктом нашего проекта стал дидактический материал, интерактивная презентация на основе экспонатов выставочно-музейного комплекса им. И.С. </a:t>
            </a:r>
            <a:r>
              <a:rPr lang="ru-RU" dirty="0" err="1" smtClean="0"/>
              <a:t>Шемановского</a:t>
            </a:r>
            <a:r>
              <a:rPr lang="ru-RU" dirty="0" smtClean="0"/>
              <a:t> «Изделия декоративно-прикладного творчества народов Севера».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урсы\DSC_0720.jpg"/>
          <p:cNvPicPr>
            <a:picLocks noChangeAspect="1" noChangeArrowheads="1"/>
          </p:cNvPicPr>
          <p:nvPr/>
        </p:nvPicPr>
        <p:blipFill>
          <a:blip r:embed="rId2" cstate="print"/>
          <a:srcRect l="5916" t="14345" r="-3925" b="16441"/>
          <a:stretch>
            <a:fillRect/>
          </a:stretch>
        </p:blipFill>
        <p:spPr bwMode="auto">
          <a:xfrm rot="5400000">
            <a:off x="-1107321" y="2607463"/>
            <a:ext cx="485778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285860"/>
            <a:ext cx="5214974" cy="4214842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b="1" dirty="0" smtClean="0"/>
              <a:t>	</a:t>
            </a:r>
            <a:r>
              <a:rPr lang="ru-RU" dirty="0" smtClean="0"/>
              <a:t>	Для поддержки и дальнейшего развития интереса, планируется:</a:t>
            </a:r>
          </a:p>
          <a:p>
            <a:pPr lvl="0"/>
            <a:r>
              <a:rPr lang="ru-RU" dirty="0" smtClean="0"/>
              <a:t>посещение Музейно-выставочного комплекса им. И.С. </a:t>
            </a:r>
            <a:r>
              <a:rPr lang="ru-RU" dirty="0" err="1" smtClean="0"/>
              <a:t>Шемановского</a:t>
            </a:r>
            <a:r>
              <a:rPr lang="ru-RU" dirty="0" smtClean="0"/>
              <a:t>, Окружного дома ремесел, </a:t>
            </a:r>
            <a:r>
              <a:rPr lang="ru-RU" dirty="0" err="1" smtClean="0"/>
              <a:t>Горнокнязевского</a:t>
            </a:r>
            <a:r>
              <a:rPr lang="ru-RU" dirty="0" smtClean="0"/>
              <a:t> музейного комплекса и т.д.;</a:t>
            </a:r>
          </a:p>
          <a:p>
            <a:pPr lvl="0"/>
            <a:r>
              <a:rPr lang="ru-RU" dirty="0" smtClean="0"/>
              <a:t>проведение мастер-классов по изготовлению изделий декоративно-прикладного творчества народов Севера с непосредственным включением в данную деятельность обучающихся;</a:t>
            </a:r>
          </a:p>
          <a:p>
            <a:pPr lvl="0"/>
            <a:r>
              <a:rPr lang="ru-RU" dirty="0" smtClean="0"/>
              <a:t>создание обучающимися проектных и исследовательских работ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Для </a:t>
            </a:r>
            <a:r>
              <a:rPr lang="ru-RU" dirty="0" smtClean="0"/>
              <a:t>реализации запланированной деятельности сроки реализации проекта могут корректироваться.</a:t>
            </a:r>
          </a:p>
          <a:p>
            <a:pPr lvl="0"/>
            <a:endParaRPr lang="ru-RU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5357850" cy="6072206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b="1" dirty="0" smtClean="0"/>
              <a:t>	Ожидаемый результат: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Устойчивый интерес к изделиям декоративно-прикладного творчества народов Севера.</a:t>
            </a:r>
          </a:p>
          <a:p>
            <a:pPr>
              <a:buNone/>
            </a:pPr>
            <a:r>
              <a:rPr lang="ru-RU" b="1" dirty="0" smtClean="0"/>
              <a:t>	Способами оценки являются:</a:t>
            </a:r>
            <a:endParaRPr lang="ru-RU" dirty="0" smtClean="0"/>
          </a:p>
          <a:p>
            <a:pPr lvl="0"/>
            <a:r>
              <a:rPr lang="ru-RU" dirty="0" smtClean="0"/>
              <a:t>интерес к изделиям декоративно-прикладного творчества народов Севера, проявляющийся в высоких показателях посещаемости и активности во время занятий и музейных экскурсий</a:t>
            </a:r>
          </a:p>
          <a:p>
            <a:pPr lvl="0"/>
            <a:r>
              <a:rPr lang="ru-RU" dirty="0" smtClean="0"/>
              <a:t>стремление к самообразованию, творчеству (по уровню изготавливаемых работ, участию в мастер-классах, конкурсах и выставках)</a:t>
            </a:r>
          </a:p>
          <a:p>
            <a:pPr lvl="0"/>
            <a:r>
              <a:rPr lang="ru-RU" dirty="0" smtClean="0"/>
              <a:t>применение полученных знаний и навыков в повседневной жизни (создание изделий, проектных работ).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&amp;Mcy;&amp;iecy;&amp;zhcy;&amp;dcy;&amp;ucy;&amp;ncy;&amp;acy;&amp;rcy;&amp;ocy;&amp;dcy;&amp;ncy;&amp;acy;&amp;yacy; &amp;kcy;&amp;ucy;&amp;lcy;&amp;softcy;&amp;tcy;&amp;ucy;&amp;rcy;&amp;ncy;&amp;ocy;-&amp;ocy;&amp;bcy;&amp;rcy;&amp;acy;&amp;zcy;&amp;ocy;&amp;vcy;&amp;acy;&amp;tcy;&amp;iecy;&amp;lcy;&amp;softcy;&amp;ncy;&amp;acy;&amp;yacy; &amp;acy;&amp;kcy;&amp;tscy;&amp;icy;&amp;yacy; «&amp;Ncy;&amp;iecy;&amp;dcy;&amp;iecy;&amp;lcy;&amp;yacy; &amp;vcy; &amp;mcy;&amp;ucy;&amp;zcy;&amp;iecy;&amp;iecy;», 2012 &amp;g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000240"/>
            <a:ext cx="247454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00108"/>
            <a:ext cx="7758138" cy="1643074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b="1" dirty="0" smtClean="0"/>
              <a:t>	Сроки и этапы реализации проекта</a:t>
            </a:r>
            <a:endParaRPr lang="ru-RU" dirty="0" smtClean="0"/>
          </a:p>
          <a:p>
            <a:pPr lvl="0"/>
            <a:r>
              <a:rPr lang="ru-RU" dirty="0" smtClean="0"/>
              <a:t>Подготовительный этап -16.10.2014</a:t>
            </a:r>
          </a:p>
          <a:p>
            <a:pPr lvl="0"/>
            <a:r>
              <a:rPr lang="ru-RU" dirty="0" smtClean="0"/>
              <a:t>Основной этап - 16.10.2014-17.10.2014</a:t>
            </a:r>
          </a:p>
          <a:p>
            <a:r>
              <a:rPr lang="ru-RU" dirty="0" smtClean="0"/>
              <a:t>Заключительный этап (завершение) - 17.10.2014</a:t>
            </a:r>
          </a:p>
        </p:txBody>
      </p:sp>
      <p:pic>
        <p:nvPicPr>
          <p:cNvPr id="1028" name="Picture 4" descr="http://xn--e1aehqamfi.xn--p1ai/sites/default/files/s8005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86058"/>
            <a:ext cx="4714875" cy="353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858280" cy="50009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	Содержание деятельности и основные мероприятия проекта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1094342"/>
          <a:ext cx="8643998" cy="5394855"/>
        </p:xfrm>
        <a:graphic>
          <a:graphicData uri="http://schemas.openxmlformats.org/drawingml/2006/table">
            <a:tbl>
              <a:tblPr/>
              <a:tblGrid>
                <a:gridCol w="2048615"/>
                <a:gridCol w="1360660"/>
                <a:gridCol w="1784510"/>
                <a:gridCol w="1908132"/>
                <a:gridCol w="1542081"/>
              </a:tblGrid>
              <a:tr h="710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деятельности на этапе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Ресурсное обеспечение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Результат/ продукт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420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16.10.2014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Диагностика и анализ потребностей и затруднений участников, определение актуальной проблемы, темы и цели проекта, разработка задач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Опрос участников, экскурсия в музей им. И.С.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Шемановского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информационные ресурсы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Проект «Формирование интереса к изделиям декоративно-прикладного творчества народов Севера»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837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Основной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16.10.2014-17.10.2014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Описание и оформление проекта, создание дидактического материала, повторная потребностей участников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Лекции курсов,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консультации кандидата педагогических наук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Лепневой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О.А., информационные ресурсы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Презентация  «Изделия декоративно-прикладного творчества народов Севера»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1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Заключительный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завершение)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17.10.2014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Защита проекта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Мультимедийный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проектор,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экран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Презентация защиты проекта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436" marR="45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14546" y="285728"/>
            <a:ext cx="4786346" cy="500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000" b="1" dirty="0" smtClean="0"/>
              <a:t>Ресурсное обеспечение проекта</a:t>
            </a:r>
          </a:p>
          <a:p>
            <a:pPr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8" y="714356"/>
          <a:ext cx="8501122" cy="5960220"/>
        </p:xfrm>
        <a:graphic>
          <a:graphicData uri="http://schemas.openxmlformats.org/drawingml/2006/table">
            <a:tbl>
              <a:tblPr/>
              <a:tblGrid>
                <a:gridCol w="2068148"/>
                <a:gridCol w="2328451"/>
                <a:gridCol w="2218915"/>
                <a:gridCol w="1885608"/>
              </a:tblGrid>
              <a:tr h="185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Вид ресурса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Имеется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Необходимо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Откуда сможем привлечь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70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Нормативно- правовые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ФЗ  РФ «Об образовании»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Положение  о музее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Музей им. И.С. Шемановского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41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Кадры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Наличие педагогических кадров имеющих квалификационную категорию – 3 человека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Сотрудники музея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Музей им. И.С. Шемановского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41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Организационные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экскурсий в музеи, доступ к музейным фондам и накопленным материалам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Музей им. И.С. Шемановского, краеведческие музеи округа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41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Мотивационные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Необходимость сохранения традиций и культурного наследия народов Севера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Система работы по формированию ценностных ориентиров (патриотизма)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Музей им. И.С.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Шемановского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Окружной дом ремесел и т.д.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41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Лекции курсов, интернет-ресурсы, банк экспонатов музея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Каталог изделий декоративно-прикладного творчества народов Севера, технологии изготовления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Музей им. И.С.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Шемановского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Окружной дом ремесел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111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Научно-методическая подготовка и поддержка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Наличие научно-методической литературы, интернет источников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Наличие научного руководителя, наличие диагностического инструментария,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наличие демонстрационного материала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Региональный институт развития образования,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Информационные источники,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музей им. И.С.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Шемановского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41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Материально-технические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Наличие оборудованных помещений,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оснащение компьютерами, мультимедийной техникой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Наличие музейной комнаты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Музей им. И.С.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Шемановского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краеведческие музеи округа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55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Финансы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Средства для оплаты работы сотрудников, для организации экскурсий и выездов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Местный бюджет, спонсорские средства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96" marR="49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</TotalTime>
  <Words>459</Words>
  <PresentationFormat>Экран (4:3)</PresentationFormat>
  <Paragraphs>126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Костян</dc:creator>
  <cp:lastModifiedBy>1</cp:lastModifiedBy>
  <cp:revision>17</cp:revision>
  <dcterms:created xsi:type="dcterms:W3CDTF">2014-10-16T08:51:05Z</dcterms:created>
  <dcterms:modified xsi:type="dcterms:W3CDTF">2014-10-17T05:52:21Z</dcterms:modified>
</cp:coreProperties>
</file>